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9" r:id="rId17"/>
    <p:sldId id="299" r:id="rId18"/>
    <p:sldId id="280" r:id="rId19"/>
    <p:sldId id="307" r:id="rId20"/>
    <p:sldId id="308" r:id="rId21"/>
    <p:sldId id="281" r:id="rId22"/>
    <p:sldId id="306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91" r:id="rId31"/>
    <p:sldId id="292" r:id="rId32"/>
    <p:sldId id="288" r:id="rId33"/>
    <p:sldId id="289" r:id="rId34"/>
    <p:sldId id="293" r:id="rId35"/>
    <p:sldId id="294" r:id="rId36"/>
    <p:sldId id="295" r:id="rId37"/>
    <p:sldId id="300" r:id="rId38"/>
    <p:sldId id="296" r:id="rId39"/>
    <p:sldId id="301" r:id="rId40"/>
    <p:sldId id="297" r:id="rId41"/>
    <p:sldId id="302" r:id="rId42"/>
    <p:sldId id="298" r:id="rId43"/>
    <p:sldId id="303" r:id="rId44"/>
    <p:sldId id="304" r:id="rId45"/>
    <p:sldId id="305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0BA19-E718-4C17-A9B3-432587C4B162}" type="datetimeFigureOut">
              <a:rPr lang="pt-BR" smtClean="0"/>
              <a:t>11/04/2013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28285-32B1-4C0D-BEA5-6CEC1D7E2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70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10CD9A3D-5684-4E63-9888-CAF3A8614D75}" type="slidenum">
              <a:rPr lang="pt-BR" smtClean="0">
                <a:solidFill>
                  <a:srgbClr val="000000"/>
                </a:solidFill>
              </a:rPr>
              <a:pPr eaLnBrk="1" hangingPunct="1"/>
              <a:t>4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2151C2EC-2358-4C34-BE3A-BE906AFD9A09}" type="slidenum">
              <a:rPr lang="pt-BR" smtClean="0">
                <a:solidFill>
                  <a:srgbClr val="000000"/>
                </a:solidFill>
              </a:rPr>
              <a:pPr eaLnBrk="1" hangingPunct="1"/>
              <a:t>13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B67C7734-D489-4370-95AB-81391586DEFF}" type="slidenum">
              <a:rPr lang="pt-BR" smtClean="0">
                <a:solidFill>
                  <a:srgbClr val="000000"/>
                </a:solidFill>
              </a:rPr>
              <a:pPr eaLnBrk="1" hangingPunct="1"/>
              <a:t>14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BAB544CC-5DD5-4A83-8AAD-0343EB5B455C}" type="slidenum">
              <a:rPr lang="pt-BR" smtClean="0">
                <a:solidFill>
                  <a:srgbClr val="000000"/>
                </a:solidFill>
              </a:rPr>
              <a:pPr eaLnBrk="1" hangingPunct="1"/>
              <a:t>15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AAF059E4-D981-42D3-9ED8-B23A94AEF074}" type="slidenum">
              <a:rPr lang="pt-BR" smtClean="0">
                <a:solidFill>
                  <a:srgbClr val="000000"/>
                </a:solidFill>
              </a:rPr>
              <a:pPr eaLnBrk="1" hangingPunct="1"/>
              <a:t>16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EFE2D64D-2C7D-4BF5-8281-236894ACB452}" type="slidenum">
              <a:rPr lang="pt-BR" smtClean="0">
                <a:solidFill>
                  <a:srgbClr val="000000"/>
                </a:solidFill>
              </a:rPr>
              <a:pPr eaLnBrk="1" hangingPunct="1"/>
              <a:t>5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9B893580-AA2B-4005-9BF1-229378897B10}" type="slidenum">
              <a:rPr lang="pt-BR" smtClean="0">
                <a:solidFill>
                  <a:srgbClr val="000000"/>
                </a:solidFill>
              </a:rPr>
              <a:pPr eaLnBrk="1" hangingPunct="1"/>
              <a:t>6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5015EFB7-CBDB-488C-A099-E8D2324EE5F1}" type="slidenum">
              <a:rPr lang="pt-BR" smtClean="0">
                <a:solidFill>
                  <a:srgbClr val="000000"/>
                </a:solidFill>
              </a:rPr>
              <a:pPr eaLnBrk="1" hangingPunct="1"/>
              <a:t>7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599FD4E7-84DE-4D3E-BFE8-2F0B8EF8A329}" type="slidenum">
              <a:rPr lang="pt-BR" smtClean="0">
                <a:solidFill>
                  <a:srgbClr val="000000"/>
                </a:solidFill>
              </a:rPr>
              <a:pPr eaLnBrk="1" hangingPunct="1"/>
              <a:t>8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D22C8462-60D3-4430-BCB4-B0110E98D158}" type="slidenum">
              <a:rPr lang="pt-BR" smtClean="0">
                <a:solidFill>
                  <a:srgbClr val="000000"/>
                </a:solidFill>
              </a:rPr>
              <a:pPr eaLnBrk="1" hangingPunct="1"/>
              <a:t>9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B347656B-0741-4409-A300-08EC085F9BA7}" type="slidenum">
              <a:rPr lang="pt-BR" smtClean="0">
                <a:solidFill>
                  <a:srgbClr val="000000"/>
                </a:solidFill>
              </a:rPr>
              <a:pPr eaLnBrk="1" hangingPunct="1"/>
              <a:t>10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C0892DE2-A63E-49D5-801B-F680E71E9676}" type="slidenum">
              <a:rPr lang="pt-BR" smtClean="0">
                <a:solidFill>
                  <a:srgbClr val="000000"/>
                </a:solidFill>
              </a:rPr>
              <a:pPr eaLnBrk="1" hangingPunct="1"/>
              <a:t>11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fld id="{36A35D71-398F-4EEA-B049-E2E803C3AD28}" type="slidenum">
              <a:rPr lang="pt-BR" smtClean="0">
                <a:solidFill>
                  <a:srgbClr val="000000"/>
                </a:solidFill>
              </a:rPr>
              <a:pPr eaLnBrk="1" hangingPunct="1"/>
              <a:t>12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685A-897A-41DB-934C-60369EC80F77}" type="datetimeFigureOut">
              <a:rPr lang="pt-BR" smtClean="0"/>
              <a:t>11/04/2013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8E63D27-37D5-4CDC-8CC8-A4CEFC411D1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685A-897A-41DB-934C-60369EC80F77}" type="datetimeFigureOut">
              <a:rPr lang="pt-BR" smtClean="0"/>
              <a:t>11/04/2013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3D27-37D5-4CDC-8CC8-A4CEFC411D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685A-897A-41DB-934C-60369EC80F77}" type="datetimeFigureOut">
              <a:rPr lang="pt-BR" smtClean="0"/>
              <a:t>11/04/2013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3D27-37D5-4CDC-8CC8-A4CEFC411D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685A-897A-41DB-934C-60369EC80F77}" type="datetimeFigureOut">
              <a:rPr lang="pt-BR" smtClean="0"/>
              <a:t>11/04/2013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3D27-37D5-4CDC-8CC8-A4CEFC411D1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685A-897A-41DB-934C-60369EC80F77}" type="datetimeFigureOut">
              <a:rPr lang="pt-BR" smtClean="0"/>
              <a:t>11/04/2013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E63D27-37D5-4CDC-8CC8-A4CEFC411D1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685A-897A-41DB-934C-60369EC80F77}" type="datetimeFigureOut">
              <a:rPr lang="pt-BR" smtClean="0"/>
              <a:t>11/04/2013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3D27-37D5-4CDC-8CC8-A4CEFC411D1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685A-897A-41DB-934C-60369EC80F77}" type="datetimeFigureOut">
              <a:rPr lang="pt-BR" smtClean="0"/>
              <a:t>11/04/2013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3D27-37D5-4CDC-8CC8-A4CEFC411D1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685A-897A-41DB-934C-60369EC80F77}" type="datetimeFigureOut">
              <a:rPr lang="pt-BR" smtClean="0"/>
              <a:t>11/04/2013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3D27-37D5-4CDC-8CC8-A4CEFC411D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685A-897A-41DB-934C-60369EC80F77}" type="datetimeFigureOut">
              <a:rPr lang="pt-BR" smtClean="0"/>
              <a:t>11/04/2013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3D27-37D5-4CDC-8CC8-A4CEFC411D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685A-897A-41DB-934C-60369EC80F77}" type="datetimeFigureOut">
              <a:rPr lang="pt-BR" smtClean="0"/>
              <a:t>11/04/2013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3D27-37D5-4CDC-8CC8-A4CEFC411D1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685A-897A-41DB-934C-60369EC80F77}" type="datetimeFigureOut">
              <a:rPr lang="pt-BR" smtClean="0"/>
              <a:t>11/04/2013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E63D27-37D5-4CDC-8CC8-A4CEFC411D1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C9685A-897A-41DB-934C-60369EC80F77}" type="datetimeFigureOut">
              <a:rPr lang="pt-BR" smtClean="0"/>
              <a:t>11/04/2013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8E63D27-37D5-4CDC-8CC8-A4CEFC411D1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Aluno: Rafael Santana, Felipe Amado, Jesus Jackson, </a:t>
            </a:r>
            <a:r>
              <a:rPr lang="pt-BR" dirty="0" err="1" smtClean="0"/>
              <a:t>Cleydyr</a:t>
            </a:r>
            <a:r>
              <a:rPr lang="pt-BR" smtClean="0"/>
              <a:t> Bezerra</a:t>
            </a: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Refinamento do projeto anterior e nova arquitetura SOA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13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100013"/>
            <a:ext cx="76200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4600">
                <a:solidFill>
                  <a:srgbClr val="6C6042"/>
                </a:solidFill>
                <a:latin typeface="Cambria" pitchFamily="16" charset="0"/>
              </a:rPr>
              <a:t>Buscar Material Pedagógico</a:t>
            </a:r>
          </a:p>
        </p:txBody>
      </p:sp>
      <p:pic>
        <p:nvPicPr>
          <p:cNvPr id="7170" name="Picture 2" descr="D:\Faculdade\APS\Segunda entrega\correcoes parte 1\SeqBuscarMaterialPedagogi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9144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72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100013"/>
            <a:ext cx="76200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4600">
                <a:solidFill>
                  <a:srgbClr val="6C6042"/>
                </a:solidFill>
                <a:latin typeface="Cambria" pitchFamily="16" charset="0"/>
              </a:rPr>
              <a:t>Buscar Material Pedagógico</a:t>
            </a:r>
          </a:p>
        </p:txBody>
      </p:sp>
      <p:pic>
        <p:nvPicPr>
          <p:cNvPr id="8194" name="Picture 2" descr="D:\Faculdade\APS\Segunda entrega\correcoes parte 1\BuscarMaterialPedagogi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564786" cy="493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92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4600">
                <a:solidFill>
                  <a:srgbClr val="6C6042"/>
                </a:solidFill>
                <a:latin typeface="Cambria" pitchFamily="16" charset="0"/>
              </a:rPr>
              <a:t>Fazer Login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218" name="Picture 2" descr="D:\Faculdade\APS\Segunda entrega\correcoes parte 1\SeqLog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877458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72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4600">
                <a:solidFill>
                  <a:srgbClr val="6C6042"/>
                </a:solidFill>
                <a:latin typeface="Cambria" pitchFamily="16" charset="0"/>
              </a:rPr>
              <a:t>Fazer Login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0242" name="Picture 2" descr="D:\Faculdade\APS\Segunda entrega\correcoes parte 1\Log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83078" cy="40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36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4600">
                <a:solidFill>
                  <a:srgbClr val="6C6042"/>
                </a:solidFill>
                <a:latin typeface="Cambria" pitchFamily="16" charset="0"/>
              </a:rPr>
              <a:t>Todas as Classes</a:t>
            </a:r>
          </a:p>
        </p:txBody>
      </p:sp>
      <p:pic>
        <p:nvPicPr>
          <p:cNvPr id="11267" name="Picture 3" descr="D:\Faculdade\APS\Segunda entrega\correcoes parte 1\Diagrama de Arquitetu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268760"/>
            <a:ext cx="1568378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22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5607E-6 L -0.85764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2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4600">
                <a:solidFill>
                  <a:srgbClr val="675E47"/>
                </a:solidFill>
                <a:latin typeface="Cambria" pitchFamily="16" charset="0"/>
              </a:rPr>
              <a:t>Pacotes: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A9A57C"/>
              </a:buClr>
              <a:buFont typeface="Arial" charset="0"/>
              <a:buChar char="•"/>
            </a:pPr>
            <a:r>
              <a:rPr lang="pt-BR" sz="2200">
                <a:solidFill>
                  <a:srgbClr val="2F2B20"/>
                </a:solidFill>
                <a:latin typeface="Calibri" pitchFamily="32" charset="0"/>
              </a:rPr>
              <a:t>fachada</a:t>
            </a:r>
          </a:p>
          <a:p>
            <a:pPr eaLnBrk="1" hangingPunct="1">
              <a:spcBef>
                <a:spcPts val="550"/>
              </a:spcBef>
              <a:buClr>
                <a:srgbClr val="A9A57C"/>
              </a:buClr>
              <a:buFont typeface="Arial" charset="0"/>
              <a:buChar char="•"/>
            </a:pPr>
            <a:r>
              <a:rPr lang="pt-BR" sz="2200">
                <a:solidFill>
                  <a:srgbClr val="2F2B20"/>
                </a:solidFill>
                <a:latin typeface="Calibri" pitchFamily="32" charset="0"/>
              </a:rPr>
              <a:t>controlador</a:t>
            </a:r>
          </a:p>
          <a:p>
            <a:pPr eaLnBrk="1" hangingPunct="1">
              <a:spcBef>
                <a:spcPts val="550"/>
              </a:spcBef>
              <a:buClr>
                <a:srgbClr val="A9A57C"/>
              </a:buClr>
              <a:buFont typeface="Arial" charset="0"/>
              <a:buChar char="•"/>
            </a:pPr>
            <a:r>
              <a:rPr lang="pt-BR" sz="2200">
                <a:solidFill>
                  <a:srgbClr val="2F2B20"/>
                </a:solidFill>
                <a:latin typeface="Calibri" pitchFamily="32" charset="0"/>
              </a:rPr>
              <a:t>curso</a:t>
            </a:r>
          </a:p>
          <a:p>
            <a:pPr eaLnBrk="1" hangingPunct="1">
              <a:spcBef>
                <a:spcPts val="550"/>
              </a:spcBef>
              <a:buClr>
                <a:srgbClr val="A9A57C"/>
              </a:buClr>
              <a:buFont typeface="Arial" charset="0"/>
              <a:buChar char="•"/>
            </a:pPr>
            <a:r>
              <a:rPr lang="pt-BR" sz="2200">
                <a:solidFill>
                  <a:srgbClr val="2F2B20"/>
                </a:solidFill>
                <a:latin typeface="Calibri" pitchFamily="32" charset="0"/>
              </a:rPr>
              <a:t>estudoCaso</a:t>
            </a:r>
          </a:p>
          <a:p>
            <a:pPr eaLnBrk="1" hangingPunct="1">
              <a:spcBef>
                <a:spcPts val="550"/>
              </a:spcBef>
              <a:buClr>
                <a:srgbClr val="A9A57C"/>
              </a:buClr>
              <a:buFont typeface="Arial" charset="0"/>
              <a:buChar char="•"/>
            </a:pPr>
            <a:r>
              <a:rPr lang="pt-BR" sz="2200">
                <a:solidFill>
                  <a:srgbClr val="2F2B20"/>
                </a:solidFill>
                <a:latin typeface="Calibri" pitchFamily="32" charset="0"/>
              </a:rPr>
              <a:t>Usuario</a:t>
            </a:r>
          </a:p>
          <a:p>
            <a:pPr eaLnBrk="1" hangingPunct="1">
              <a:spcBef>
                <a:spcPts val="550"/>
              </a:spcBef>
              <a:buClr>
                <a:srgbClr val="A9A57C"/>
              </a:buClr>
              <a:buFont typeface="Arial" charset="0"/>
              <a:buChar char="•"/>
            </a:pPr>
            <a:r>
              <a:rPr lang="pt-BR" sz="2200">
                <a:solidFill>
                  <a:srgbClr val="2F2B20"/>
                </a:solidFill>
                <a:latin typeface="Calibri" pitchFamily="32" charset="0"/>
              </a:rPr>
              <a:t>managedBeans</a:t>
            </a:r>
            <a:br>
              <a:rPr lang="pt-BR" sz="2200">
                <a:solidFill>
                  <a:srgbClr val="2F2B20"/>
                </a:solidFill>
                <a:latin typeface="Calibri" pitchFamily="32" charset="0"/>
              </a:rPr>
            </a:br>
            <a:r>
              <a:rPr lang="pt-BR" sz="2200">
                <a:solidFill>
                  <a:srgbClr val="2F2B20"/>
                </a:solidFill>
                <a:latin typeface="Calibri" pitchFamily="32" charset="0"/>
              </a:rPr>
              <a:t/>
            </a:r>
            <a:br>
              <a:rPr lang="pt-BR" sz="2200">
                <a:solidFill>
                  <a:srgbClr val="2F2B20"/>
                </a:solidFill>
                <a:latin typeface="Calibri" pitchFamily="32" charset="0"/>
              </a:rPr>
            </a:br>
            <a:endParaRPr lang="pt-BR" sz="2200">
              <a:solidFill>
                <a:srgbClr val="2F2B2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32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4600">
                <a:solidFill>
                  <a:srgbClr val="675E47"/>
                </a:solidFill>
                <a:latin typeface="Cambria" pitchFamily="16" charset="0"/>
              </a:rPr>
              <a:t>Organização de Pacotes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290" name="Picture 2" descr="D:\Faculdade\APS\Segunda entrega\correcoes parte 1\Diagrama de Paco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82345"/>
            <a:ext cx="6696744" cy="5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26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Segundo projeto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4640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Especificação do Modelo de </a:t>
            </a:r>
            <a:r>
              <a:rPr lang="pt-BR" dirty="0" smtClean="0"/>
              <a:t>Negócio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Diagrama de Serviços</a:t>
            </a:r>
          </a:p>
          <a:p>
            <a:r>
              <a:rPr lang="pt-BR" smtClean="0"/>
              <a:t>Modelo </a:t>
            </a:r>
            <a:r>
              <a:rPr lang="pt-BR" dirty="0"/>
              <a:t>de Informação do Negócio</a:t>
            </a:r>
          </a:p>
          <a:p>
            <a:r>
              <a:rPr lang="pt-BR" dirty="0" smtClean="0"/>
              <a:t>Modelo </a:t>
            </a:r>
            <a:r>
              <a:rPr lang="pt-BR" dirty="0"/>
              <a:t>Navegacional</a:t>
            </a:r>
          </a:p>
          <a:p>
            <a:r>
              <a:rPr lang="pt-BR" dirty="0" smtClean="0"/>
              <a:t>Protótipo </a:t>
            </a:r>
            <a:r>
              <a:rPr lang="pt-BR" dirty="0"/>
              <a:t>de Interface </a:t>
            </a:r>
            <a:r>
              <a:rPr lang="pt-BR" dirty="0" smtClean="0"/>
              <a:t>Gráfica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53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Serviços</a:t>
            </a:r>
            <a:endParaRPr lang="pt-BR" dirty="0"/>
          </a:p>
        </p:txBody>
      </p:sp>
      <p:pic>
        <p:nvPicPr>
          <p:cNvPr id="3" name="Picture 2" descr="C:\Users\DARTHB~1\AppData\Local\Temp\Rar$DIa0.862\Diagrama de Serviç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6430"/>
            <a:ext cx="6617974" cy="553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6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Tópicos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8928992" cy="529356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Refinamento </a:t>
            </a:r>
            <a:r>
              <a:rPr lang="pt-BR" dirty="0"/>
              <a:t>do projeto anterior: correções e projeto de um caso de uso</a:t>
            </a:r>
          </a:p>
          <a:p>
            <a:r>
              <a:rPr lang="pt-BR" dirty="0" smtClean="0"/>
              <a:t>Nova arquitetura SOA/MDE</a:t>
            </a:r>
          </a:p>
          <a:p>
            <a:pPr lvl="1"/>
            <a:r>
              <a:rPr lang="pt-BR" dirty="0" smtClean="0"/>
              <a:t>Especificação </a:t>
            </a:r>
            <a:r>
              <a:rPr lang="pt-BR" dirty="0"/>
              <a:t>do Modelo de Negócio:</a:t>
            </a:r>
          </a:p>
          <a:p>
            <a:pPr lvl="1"/>
            <a:r>
              <a:rPr lang="pt-BR" dirty="0" smtClean="0"/>
              <a:t>Modelo </a:t>
            </a:r>
            <a:r>
              <a:rPr lang="pt-BR" dirty="0"/>
              <a:t>de Informação do Negócio</a:t>
            </a:r>
          </a:p>
          <a:p>
            <a:pPr lvl="1"/>
            <a:r>
              <a:rPr lang="pt-BR" dirty="0" smtClean="0"/>
              <a:t>Modelo </a:t>
            </a:r>
            <a:r>
              <a:rPr lang="pt-BR" dirty="0"/>
              <a:t>Navegacional</a:t>
            </a:r>
          </a:p>
          <a:p>
            <a:pPr lvl="1"/>
            <a:r>
              <a:rPr lang="pt-BR" dirty="0" smtClean="0"/>
              <a:t>Protótipo </a:t>
            </a:r>
            <a:r>
              <a:rPr lang="pt-BR" dirty="0"/>
              <a:t>de Interface Gráfica (pelo menos as principais telas do sistema)</a:t>
            </a:r>
          </a:p>
          <a:p>
            <a:r>
              <a:rPr lang="pt-BR" dirty="0" smtClean="0"/>
              <a:t>Análise de Serviços:</a:t>
            </a:r>
          </a:p>
          <a:p>
            <a:pPr lvl="1"/>
            <a:r>
              <a:rPr lang="pt-BR" dirty="0" smtClean="0"/>
              <a:t>Arquitetura dos Serviços</a:t>
            </a:r>
          </a:p>
          <a:p>
            <a:pPr lvl="1"/>
            <a:r>
              <a:rPr lang="pt-BR" dirty="0" smtClean="0"/>
              <a:t>Modelo </a:t>
            </a:r>
            <a:r>
              <a:rPr lang="pt-BR" dirty="0"/>
              <a:t>de Interação dos Serviços (pelo menos 4 serviços)</a:t>
            </a:r>
          </a:p>
          <a:p>
            <a:pPr lvl="1"/>
            <a:r>
              <a:rPr lang="pt-BR" dirty="0" smtClean="0"/>
              <a:t>Modelo </a:t>
            </a:r>
            <a:r>
              <a:rPr lang="pt-BR" dirty="0"/>
              <a:t>de Informação Refinado</a:t>
            </a:r>
          </a:p>
          <a:p>
            <a:pPr lvl="1"/>
            <a:r>
              <a:rPr lang="pt-BR" dirty="0" smtClean="0"/>
              <a:t>Diagrama </a:t>
            </a:r>
            <a:r>
              <a:rPr lang="pt-BR" dirty="0"/>
              <a:t>de Componentes dos Serviços (nível de análise)</a:t>
            </a:r>
          </a:p>
          <a:p>
            <a:r>
              <a:rPr lang="pt-BR" dirty="0" smtClean="0"/>
              <a:t>Projetar </a:t>
            </a:r>
            <a:r>
              <a:rPr lang="pt-BR" dirty="0"/>
              <a:t>Serviços:</a:t>
            </a:r>
          </a:p>
          <a:p>
            <a:pPr lvl="1"/>
            <a:r>
              <a:rPr lang="pt-BR" dirty="0" smtClean="0"/>
              <a:t>Diagrama </a:t>
            </a:r>
            <a:r>
              <a:rPr lang="pt-BR" dirty="0"/>
              <a:t>de Componentes do Sistema (com padrões arquiteturais)</a:t>
            </a:r>
          </a:p>
          <a:p>
            <a:pPr lvl="1"/>
            <a:r>
              <a:rPr lang="pt-BR" dirty="0" smtClean="0"/>
              <a:t>Projeto </a:t>
            </a:r>
            <a:r>
              <a:rPr lang="pt-BR" dirty="0"/>
              <a:t>detalhado de, pelo menos, 3 telas (</a:t>
            </a:r>
            <a:r>
              <a:rPr lang="pt-BR" dirty="0" err="1"/>
              <a:t>Fron-end</a:t>
            </a:r>
            <a:r>
              <a:rPr lang="pt-BR" dirty="0"/>
              <a:t>) e 3 componentes Back-</a:t>
            </a:r>
            <a:r>
              <a:rPr lang="pt-BR" dirty="0" err="1"/>
              <a:t>end</a:t>
            </a:r>
            <a:r>
              <a:rPr lang="pt-BR" dirty="0"/>
              <a:t> (seguindo a atividade de Projetar Subsistema do RUP); O projeto deve explorar o máximo possível o uso de padrões de projeto e arquiteturais</a:t>
            </a:r>
          </a:p>
        </p:txBody>
      </p:sp>
    </p:spTree>
    <p:extLst>
      <p:ext uri="{BB962C8B-B14F-4D97-AF65-F5344CB8AC3E}">
        <p14:creationId xmlns:p14="http://schemas.microsoft.com/office/powerpoint/2010/main" val="11932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Serviços</a:t>
            </a:r>
            <a:endParaRPr lang="pt-BR" dirty="0"/>
          </a:p>
        </p:txBody>
      </p:sp>
      <p:pic>
        <p:nvPicPr>
          <p:cNvPr id="2050" name="Picture 2" descr="C:\Users\jjss\Downloads\Empacotamento de Casos de U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798"/>
            <a:ext cx="5532771" cy="51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68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Modelo de Informação do </a:t>
            </a:r>
            <a:r>
              <a:rPr lang="pt-BR" dirty="0" smtClean="0"/>
              <a:t>Negócio</a:t>
            </a:r>
            <a:endParaRPr lang="pt-BR" dirty="0"/>
          </a:p>
        </p:txBody>
      </p:sp>
      <p:pic>
        <p:nvPicPr>
          <p:cNvPr id="1026" name="Picture 2" descr="D:\Faculdade\APS\segunda entrega\APS Parte 2\Modelo de Inform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9349"/>
            <a:ext cx="9144000" cy="29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Serviços de Entidade</a:t>
            </a:r>
            <a:endParaRPr lang="pt-BR" dirty="0"/>
          </a:p>
        </p:txBody>
      </p:sp>
      <p:pic>
        <p:nvPicPr>
          <p:cNvPr id="2050" name="Picture 2" descr="D:\Faculdade\APS\segunda entrega\APS Parte 2\Serviços de Entida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400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85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Modelo </a:t>
            </a:r>
            <a:r>
              <a:rPr lang="pt-BR" dirty="0" smtClean="0"/>
              <a:t>Navegacional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14363"/>
            <a:ext cx="9144000" cy="362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Protótipo de Interface Gráfica</a:t>
            </a:r>
          </a:p>
        </p:txBody>
      </p:sp>
      <p:pic>
        <p:nvPicPr>
          <p:cNvPr id="13315" name="Imagem 6" descr="Descrição: Tela Principal, Estado_Aluno_1___Observação_da_Realid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1340769"/>
            <a:ext cx="3547873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m 2" descr="Descrição: Tela de Aces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9"/>
            <a:ext cx="4663178" cy="262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8" r="64524" b="21875"/>
          <a:stretch/>
        </p:blipFill>
        <p:spPr bwMode="auto">
          <a:xfrm>
            <a:off x="5364088" y="2619135"/>
            <a:ext cx="3528392" cy="41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0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Protótipo de Interface Gráfica</a:t>
            </a:r>
          </a:p>
        </p:txBody>
      </p:sp>
      <p:pic>
        <p:nvPicPr>
          <p:cNvPr id="15362" name="Imagem 16" descr="Descrição: Tela Principal, Estado_Docente_3___Espaço_Docente_Cadastrar_Cur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00808"/>
            <a:ext cx="4153758" cy="311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m 18" descr="Descrição: Tela Principal, Estado_Docente_5___Espaço_Docente_Criar_e_Editar_Estudo_de_C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72530"/>
            <a:ext cx="4375262" cy="3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m 6" descr="Descrição: Tela Principal, Estado_Aluno_1___Observação_da_Realid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2" y="3847038"/>
            <a:ext cx="3960440" cy="297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Análise de </a:t>
            </a:r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Arquitetura dos </a:t>
            </a:r>
            <a:r>
              <a:rPr lang="pt-BR" dirty="0" smtClean="0"/>
              <a:t>Serviços</a:t>
            </a:r>
          </a:p>
          <a:p>
            <a:r>
              <a:rPr lang="pt-BR" dirty="0" smtClean="0"/>
              <a:t>Modelo </a:t>
            </a:r>
            <a:r>
              <a:rPr lang="pt-BR" dirty="0"/>
              <a:t>de Interação dos </a:t>
            </a:r>
            <a:r>
              <a:rPr lang="pt-BR" dirty="0" smtClean="0"/>
              <a:t>Serviços</a:t>
            </a:r>
          </a:p>
          <a:p>
            <a:r>
              <a:rPr lang="pt-BR" dirty="0" smtClean="0"/>
              <a:t>Modelo </a:t>
            </a:r>
            <a:r>
              <a:rPr lang="pt-BR" dirty="0"/>
              <a:t>de Informação </a:t>
            </a:r>
            <a:r>
              <a:rPr lang="pt-BR" dirty="0" smtClean="0"/>
              <a:t>Refinado</a:t>
            </a:r>
          </a:p>
          <a:p>
            <a:r>
              <a:rPr lang="pt-BR" dirty="0" smtClean="0"/>
              <a:t>Diagrama </a:t>
            </a:r>
            <a:r>
              <a:rPr lang="pt-BR" dirty="0"/>
              <a:t>de Componentes dos </a:t>
            </a:r>
            <a:r>
              <a:rPr lang="pt-BR" dirty="0" smtClean="0"/>
              <a:t>Serviço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09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Arquitetura dos </a:t>
            </a:r>
            <a:r>
              <a:rPr lang="pt-BR" dirty="0" smtClean="0"/>
              <a:t>Serviços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492463"/>
            <a:ext cx="9143998" cy="38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Modelo de Interação dos </a:t>
            </a:r>
            <a:r>
              <a:rPr lang="pt-BR" dirty="0" smtClean="0"/>
              <a:t>Serviços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559131"/>
            <a:ext cx="4971497" cy="50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Modelo de Interação dos </a:t>
            </a:r>
            <a:r>
              <a:rPr lang="pt-BR" dirty="0" smtClean="0"/>
              <a:t>Serviços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2"/>
          <a:stretch/>
        </p:blipFill>
        <p:spPr bwMode="auto">
          <a:xfrm>
            <a:off x="899592" y="1392133"/>
            <a:ext cx="6984776" cy="107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12153 L -0.00399 -0.7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Refinamento do </a:t>
            </a:r>
            <a:r>
              <a:rPr lang="pt-BR" dirty="0" smtClean="0"/>
              <a:t>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Fachada </a:t>
            </a:r>
            <a:r>
              <a:rPr lang="pt-BR" dirty="0"/>
              <a:t>não deveria ser introduzida aqui, nem persistência. </a:t>
            </a:r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/>
              <a:t>caso de uso Observar Imagem, a interface Estudo de Caso está </a:t>
            </a:r>
            <a:r>
              <a:rPr lang="pt-BR" dirty="0" smtClean="0"/>
              <a:t>inapropriada, </a:t>
            </a:r>
            <a:r>
              <a:rPr lang="pt-BR" dirty="0"/>
              <a:t>deveria ser uma classe abstrata. </a:t>
            </a:r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/>
              <a:t>diagrama de classes de Busca Material Pedagógico, tem que remover a classe entre o controlador e a interface do </a:t>
            </a:r>
            <a:r>
              <a:rPr lang="pt-BR" dirty="0" err="1"/>
              <a:t>google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 err="1"/>
              <a:t>login</a:t>
            </a:r>
            <a:r>
              <a:rPr lang="pt-BR" dirty="0"/>
              <a:t>, a interface usuário deve ser uma classe abstrata. </a:t>
            </a:r>
            <a:endParaRPr lang="pt-BR" dirty="0" smtClean="0"/>
          </a:p>
          <a:p>
            <a:r>
              <a:rPr lang="pt-BR" dirty="0" smtClean="0"/>
              <a:t>Na </a:t>
            </a:r>
            <a:r>
              <a:rPr lang="pt-BR" dirty="0"/>
              <a:t>arquitetura, corrigir todos os pontos destacados acima. Incluir o MVC e abstract </a:t>
            </a:r>
            <a:r>
              <a:rPr lang="pt-BR" dirty="0" err="1"/>
              <a:t>factory</a:t>
            </a:r>
            <a:r>
              <a:rPr lang="pt-BR" dirty="0"/>
              <a:t> na arquitetura. </a:t>
            </a:r>
            <a:endParaRPr lang="pt-BR" dirty="0" smtClean="0"/>
          </a:p>
          <a:p>
            <a:r>
              <a:rPr lang="pt-BR" dirty="0" smtClean="0"/>
              <a:t>Incluir abstract </a:t>
            </a:r>
            <a:r>
              <a:rPr lang="pt-BR" dirty="0" err="1" smtClean="0"/>
              <a:t>factory</a:t>
            </a:r>
            <a:r>
              <a:rPr lang="pt-BR" dirty="0" smtClean="0"/>
              <a:t> na implementação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4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Modelo de Interação dos </a:t>
            </a:r>
            <a:r>
              <a:rPr lang="pt-BR" dirty="0" smtClean="0"/>
              <a:t>Serviços</a:t>
            </a:r>
            <a:endParaRPr lang="pt-BR" dirty="0"/>
          </a:p>
        </p:txBody>
      </p:sp>
      <p:pic>
        <p:nvPicPr>
          <p:cNvPr id="4100" name="Picture 4" descr="D:\Faculdade\APS\Segunda entrega\APS Parte 2\APS Parte 2\Interação de Serviç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1" b="49141"/>
          <a:stretch/>
        </p:blipFill>
        <p:spPr bwMode="auto">
          <a:xfrm>
            <a:off x="1259631" y="1340767"/>
            <a:ext cx="7090695" cy="77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9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1.11111E-6 -0.33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Modelo de Interação dos </a:t>
            </a:r>
            <a:r>
              <a:rPr lang="pt-BR" dirty="0" smtClean="0"/>
              <a:t>Serviços</a:t>
            </a:r>
            <a:endParaRPr lang="pt-BR" dirty="0"/>
          </a:p>
        </p:txBody>
      </p:sp>
      <p:pic>
        <p:nvPicPr>
          <p:cNvPr id="4098" name="Picture 2" descr="D:\Faculdade\APS\Segunda entrega\APS Parte 2\APS Parte 2\Interação - Usuári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7624"/>
            <a:ext cx="7234230" cy="79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174 -0.44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Modelo de Informação </a:t>
            </a:r>
            <a:r>
              <a:rPr lang="pt-BR" dirty="0" smtClean="0"/>
              <a:t>Refinado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5" y="1628800"/>
            <a:ext cx="89725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Diagrama de Componentes dos </a:t>
            </a:r>
            <a:r>
              <a:rPr lang="pt-BR" dirty="0" smtClean="0"/>
              <a:t>Serviço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488225"/>
            <a:ext cx="10614781" cy="50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Projetar Serviços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Diagrama de Componentes do Sistema (com padrões arquiteturais</a:t>
            </a:r>
            <a:r>
              <a:rPr lang="pt-BR" dirty="0" smtClean="0"/>
              <a:t>)</a:t>
            </a:r>
          </a:p>
          <a:p>
            <a:r>
              <a:rPr lang="pt-BR" dirty="0" smtClean="0"/>
              <a:t>Projeto </a:t>
            </a:r>
            <a:r>
              <a:rPr lang="pt-BR" dirty="0"/>
              <a:t>detalhado </a:t>
            </a:r>
            <a:r>
              <a:rPr lang="pt-BR" dirty="0" smtClean="0"/>
              <a:t>de 3 Front-</a:t>
            </a:r>
            <a:r>
              <a:rPr lang="pt-BR" dirty="0" err="1" smtClean="0"/>
              <a:t>end</a:t>
            </a:r>
            <a:r>
              <a:rPr lang="pt-BR" dirty="0" smtClean="0"/>
              <a:t> </a:t>
            </a:r>
            <a:r>
              <a:rPr lang="pt-BR" dirty="0"/>
              <a:t>e 3 componentes </a:t>
            </a:r>
            <a:r>
              <a:rPr lang="pt-BR" dirty="0" smtClean="0"/>
              <a:t>Back-</a:t>
            </a:r>
            <a:r>
              <a:rPr lang="pt-BR" dirty="0" err="1" smtClean="0"/>
              <a:t>end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36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82" y="1899836"/>
            <a:ext cx="8942605" cy="972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Diagrama de Componentes do Sistema (com padrões arquiteturais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50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00087 -0.8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rmAutofit fontScale="90000"/>
          </a:bodyPr>
          <a:lstStyle/>
          <a:p>
            <a:r>
              <a:rPr lang="pt-BR" dirty="0"/>
              <a:t>Projeto detalhado </a:t>
            </a:r>
            <a:r>
              <a:rPr lang="pt-BR" dirty="0" smtClean="0"/>
              <a:t>de Front-</a:t>
            </a:r>
            <a:r>
              <a:rPr lang="pt-BR" dirty="0" err="1" smtClean="0"/>
              <a:t>End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Logon</a:t>
            </a:r>
            <a:r>
              <a:rPr lang="pt-BR" dirty="0" smtClean="0"/>
              <a:t> - Classes</a:t>
            </a:r>
            <a:endParaRPr lang="pt-BR" dirty="0"/>
          </a:p>
        </p:txBody>
      </p:sp>
      <p:pic>
        <p:nvPicPr>
          <p:cNvPr id="4" name="Imagem 2" descr="Descrição: Tela de Acess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49"/>
          <a:stretch/>
        </p:blipFill>
        <p:spPr bwMode="auto">
          <a:xfrm>
            <a:off x="179511" y="1700808"/>
            <a:ext cx="881172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Faculdade\APS\Segunda entrega\APS Parte 2\Logon Front-E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33467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rmAutofit fontScale="90000"/>
          </a:bodyPr>
          <a:lstStyle/>
          <a:p>
            <a:r>
              <a:rPr lang="pt-BR" dirty="0"/>
              <a:t>Projeto detalhado </a:t>
            </a:r>
            <a:r>
              <a:rPr lang="pt-BR" dirty="0" smtClean="0"/>
              <a:t>de Front-</a:t>
            </a:r>
            <a:r>
              <a:rPr lang="pt-BR" dirty="0" err="1" smtClean="0"/>
              <a:t>End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Logon</a:t>
            </a:r>
            <a:r>
              <a:rPr lang="pt-BR" dirty="0" smtClean="0"/>
              <a:t> - Sequência</a:t>
            </a:r>
            <a:endParaRPr lang="pt-BR" dirty="0"/>
          </a:p>
        </p:txBody>
      </p:sp>
      <p:pic>
        <p:nvPicPr>
          <p:cNvPr id="1026" name="Picture 2" descr="D:\Faculdade\APS\Segunda entrega\APS Parte 2\Seq login front-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19249"/>
            <a:ext cx="4968552" cy="50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Projeto detalhado de Front-</a:t>
            </a:r>
            <a:r>
              <a:rPr lang="pt-BR" dirty="0" err="1"/>
              <a:t>End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Cadastrar Estudo </a:t>
            </a:r>
            <a:r>
              <a:rPr lang="pt-BR" dirty="0"/>
              <a:t>Caso - Classes</a:t>
            </a:r>
          </a:p>
        </p:txBody>
      </p:sp>
      <p:pic>
        <p:nvPicPr>
          <p:cNvPr id="4" name="Imagem 18" descr="Descrição: Tela Principal, Estado_Docente_5___Espaço_Docente_Criar_e_Editar_Estudo_de_C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623458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Faculdade\APS\Segunda entrega\APS Parte 2\Cadastrar Estudo Caso Front-E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30" y="2103301"/>
            <a:ext cx="28003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rmAutofit fontScale="90000"/>
          </a:bodyPr>
          <a:lstStyle/>
          <a:p>
            <a:r>
              <a:rPr lang="pt-BR" dirty="0"/>
              <a:t>Projeto detalhado </a:t>
            </a:r>
            <a:r>
              <a:rPr lang="pt-BR" dirty="0" smtClean="0"/>
              <a:t>de Front-</a:t>
            </a:r>
            <a:r>
              <a:rPr lang="pt-BR" dirty="0" err="1" smtClean="0"/>
              <a:t>End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Cadastrar Estudo Caso - Sequência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62873"/>
            <a:ext cx="9143999" cy="29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4600">
                <a:solidFill>
                  <a:srgbClr val="6C6042"/>
                </a:solidFill>
                <a:latin typeface="Cambria" pitchFamily="16" charset="0"/>
              </a:rPr>
              <a:t>Cadastrar Usuário</a:t>
            </a:r>
          </a:p>
        </p:txBody>
      </p:sp>
      <p:pic>
        <p:nvPicPr>
          <p:cNvPr id="1026" name="Picture 2" descr="D:\Faculdade\APS\Segunda entrega\correcoes parte 1\SeqCadastroUsuar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5795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34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11770"/>
            <a:ext cx="7772400" cy="1733054"/>
          </a:xfrm>
        </p:spPr>
        <p:txBody>
          <a:bodyPr>
            <a:normAutofit fontScale="90000"/>
          </a:bodyPr>
          <a:lstStyle/>
          <a:p>
            <a:r>
              <a:rPr lang="pt-BR" dirty="0"/>
              <a:t>Projeto detalhado de Front-</a:t>
            </a:r>
            <a:r>
              <a:rPr lang="pt-BR" dirty="0" err="1"/>
              <a:t>End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Buscar Material </a:t>
            </a:r>
            <a:r>
              <a:rPr lang="pt-BR" dirty="0"/>
              <a:t>Pedagógico - Classes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99159"/>
            <a:ext cx="5956920" cy="464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Faculdade\APS\Segunda entrega\APS Parte 2\Buscar Material Pedagógico Fro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30" y="2852936"/>
            <a:ext cx="3224393" cy="221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11770"/>
            <a:ext cx="7772400" cy="1733054"/>
          </a:xfrm>
        </p:spPr>
        <p:txBody>
          <a:bodyPr>
            <a:normAutofit fontScale="90000"/>
          </a:bodyPr>
          <a:lstStyle/>
          <a:p>
            <a:r>
              <a:rPr lang="pt-BR" dirty="0"/>
              <a:t>Projeto detalhado de Front-</a:t>
            </a:r>
            <a:r>
              <a:rPr lang="pt-BR" dirty="0" err="1"/>
              <a:t>End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Buscar Material </a:t>
            </a:r>
            <a:r>
              <a:rPr lang="pt-BR" dirty="0"/>
              <a:t>Pedagógico - </a:t>
            </a:r>
            <a:r>
              <a:rPr lang="pt-BR" dirty="0" smtClean="0"/>
              <a:t>Sequência</a:t>
            </a:r>
            <a:endParaRPr lang="pt-BR" dirty="0"/>
          </a:p>
        </p:txBody>
      </p:sp>
      <p:pic>
        <p:nvPicPr>
          <p:cNvPr id="7170" name="Picture 2" descr="D:\Faculdade\APS\Segunda entrega\APS Parte 2\Seq buscar material front-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40032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Projeto detalhado de Back-</a:t>
            </a:r>
            <a:r>
              <a:rPr lang="pt-BR" dirty="0" err="1" smtClean="0"/>
              <a:t>End</a:t>
            </a:r>
            <a:r>
              <a:rPr lang="pt-BR" dirty="0" smtClean="0"/>
              <a:t> - Classes</a:t>
            </a:r>
            <a:endParaRPr lang="pt-BR" dirty="0"/>
          </a:p>
        </p:txBody>
      </p:sp>
      <p:pic>
        <p:nvPicPr>
          <p:cNvPr id="6146" name="Picture 2" descr="D:\Faculdade\APS\Segunda entrega\APS Parte 2\Back 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81" y="1340768"/>
            <a:ext cx="714751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Projeto detalhado de Back-</a:t>
            </a:r>
            <a:r>
              <a:rPr lang="pt-BR" dirty="0" err="1" smtClean="0"/>
              <a:t>End</a:t>
            </a:r>
            <a:r>
              <a:rPr lang="pt-BR" dirty="0" smtClean="0"/>
              <a:t> – Sequência – Serviço Estudo Caso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556791"/>
            <a:ext cx="7056784" cy="1245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2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-1.13495 " pathEditMode="relative" rAng="0" ptsTypes="AA">
                                      <p:cBhvr>
                                        <p:cTn id="11" dur="1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Projeto detalhado de Back-</a:t>
            </a:r>
            <a:r>
              <a:rPr lang="pt-BR" dirty="0" err="1" smtClean="0"/>
              <a:t>End</a:t>
            </a:r>
            <a:r>
              <a:rPr lang="pt-BR" dirty="0" smtClean="0"/>
              <a:t> – Sequência – Serviço Google</a:t>
            </a:r>
            <a:endParaRPr lang="pt-BR" dirty="0"/>
          </a:p>
        </p:txBody>
      </p:sp>
      <p:pic>
        <p:nvPicPr>
          <p:cNvPr id="9218" name="Picture 2" descr="D:\Faculdade\APS\Segunda entrega\APS Parte 2\Seq Serviço Goo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3449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9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Projeto detalhado de Back-</a:t>
            </a:r>
            <a:r>
              <a:rPr lang="pt-BR" dirty="0" err="1" smtClean="0"/>
              <a:t>End</a:t>
            </a:r>
            <a:r>
              <a:rPr lang="pt-BR" dirty="0" smtClean="0"/>
              <a:t> – Sequência – Serviço Estudo Caso</a:t>
            </a:r>
            <a:endParaRPr lang="pt-BR" dirty="0"/>
          </a:p>
        </p:txBody>
      </p:sp>
      <p:pic>
        <p:nvPicPr>
          <p:cNvPr id="10242" name="Picture 2" descr="D:\Faculdade\APS\Segunda entrega\APS Parte 2\Seq Servico Usua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289669"/>
            <a:ext cx="7108947" cy="696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4600">
                <a:solidFill>
                  <a:srgbClr val="6C6042"/>
                </a:solidFill>
                <a:latin typeface="Cambria" pitchFamily="16" charset="0"/>
              </a:rPr>
              <a:t>Cadastrar Usuário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050" name="Picture 2" descr="D:\Faculdade\APS\Segunda entrega\correcoes parte 1\CadastroUsuar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7674"/>
            <a:ext cx="8141632" cy="389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29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4600">
                <a:solidFill>
                  <a:srgbClr val="6C6042"/>
                </a:solidFill>
                <a:latin typeface="Cambria" pitchFamily="16" charset="0"/>
              </a:rPr>
              <a:t>Observação por Imagem</a:t>
            </a:r>
          </a:p>
        </p:txBody>
      </p:sp>
      <p:pic>
        <p:nvPicPr>
          <p:cNvPr id="3074" name="Picture 2" descr="D:\Faculdade\APS\Segunda entrega\correcoes parte 1\SeqObservacaoPorImag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840890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78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4600">
                <a:solidFill>
                  <a:srgbClr val="6C6042"/>
                </a:solidFill>
                <a:latin typeface="Cambria" pitchFamily="16" charset="0"/>
              </a:rPr>
              <a:t>Observação por Imagem</a:t>
            </a:r>
          </a:p>
        </p:txBody>
      </p:sp>
      <p:pic>
        <p:nvPicPr>
          <p:cNvPr id="4098" name="Picture 2" descr="D:\Faculdade\APS\Segunda entrega\correcoes parte 1\ObservacaoPorImag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1" y="1700808"/>
            <a:ext cx="771407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617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4600">
                <a:solidFill>
                  <a:srgbClr val="6C6042"/>
                </a:solidFill>
                <a:latin typeface="Cambria" pitchFamily="16" charset="0"/>
              </a:rPr>
              <a:t>Criar Estudo de Caso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5122" name="Picture 2" descr="D:\Faculdade\APS\Segunda entrega\correcoes parte 1\SeqCadastrarEstudoDeCa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80001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23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sz="4600">
                <a:solidFill>
                  <a:srgbClr val="6C6042"/>
                </a:solidFill>
                <a:latin typeface="Cambria" pitchFamily="16" charset="0"/>
              </a:rPr>
              <a:t>Criar Estudo de Caso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6146" name="Picture 2" descr="D:\Faculdade\APS\Segunda entrega\correcoes parte 1\CadastrarEstudoDeCa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08" y="1676399"/>
            <a:ext cx="5770984" cy="47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188</TotalTime>
  <Words>488</Words>
  <Application>Microsoft Office PowerPoint</Application>
  <PresentationFormat>Apresentação na tela (4:3)</PresentationFormat>
  <Paragraphs>95</Paragraphs>
  <Slides>45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Capital Próprio</vt:lpstr>
      <vt:lpstr>Refinamento do projeto anterior e nova arquitetura SOA</vt:lpstr>
      <vt:lpstr>Tópicos</vt:lpstr>
      <vt:lpstr>Refinamento do projeto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Segundo projeto</vt:lpstr>
      <vt:lpstr>Especificação do Modelo de Negócio</vt:lpstr>
      <vt:lpstr>Diagrama de Serviços</vt:lpstr>
      <vt:lpstr>Diagrama de Serviços</vt:lpstr>
      <vt:lpstr>Modelo de Informação do Negócio</vt:lpstr>
      <vt:lpstr>Modelo de Serviços de Entidade</vt:lpstr>
      <vt:lpstr>Modelo Navegacional</vt:lpstr>
      <vt:lpstr>Protótipo de Interface Gráfica</vt:lpstr>
      <vt:lpstr>Protótipo de Interface Gráfica</vt:lpstr>
      <vt:lpstr>Análise de Serviços</vt:lpstr>
      <vt:lpstr>Arquitetura dos Serviços</vt:lpstr>
      <vt:lpstr>Modelo de Interação dos Serviços</vt:lpstr>
      <vt:lpstr>Modelo de Interação dos Serviços</vt:lpstr>
      <vt:lpstr>Modelo de Interação dos Serviços</vt:lpstr>
      <vt:lpstr>Modelo de Interação dos Serviços</vt:lpstr>
      <vt:lpstr>Modelo de Informação Refinado</vt:lpstr>
      <vt:lpstr>Diagrama de Componentes dos Serviço</vt:lpstr>
      <vt:lpstr>Projetar Serviços:</vt:lpstr>
      <vt:lpstr>Diagrama de Componentes do Sistema (com padrões arquiteturais)</vt:lpstr>
      <vt:lpstr>Projeto detalhado de Front-End Logon - Classes</vt:lpstr>
      <vt:lpstr>Projeto detalhado de Front-End Logon - Sequência</vt:lpstr>
      <vt:lpstr>Projeto detalhado de Front-End Cadastrar Estudo Caso - Classes</vt:lpstr>
      <vt:lpstr>Projeto detalhado de Front-End Cadastrar Estudo Caso - Sequência</vt:lpstr>
      <vt:lpstr>Projeto detalhado de Front-End Buscar Material Pedagógico - Classes</vt:lpstr>
      <vt:lpstr>Projeto detalhado de Front-End Buscar Material Pedagógico - Sequência</vt:lpstr>
      <vt:lpstr>Projeto detalhado de Back-End - Classes</vt:lpstr>
      <vt:lpstr>Projeto detalhado de Back-End – Sequência – Serviço Estudo Caso</vt:lpstr>
      <vt:lpstr>Projeto detalhado de Back-End – Sequência – Serviço Google</vt:lpstr>
      <vt:lpstr>Projeto detalhado de Back-End – Sequência – Serviço Estudo Caso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Refinamento do projeto anterior e nova arquitetura SOA</dc:title>
  <dc:creator>Jesus</dc:creator>
  <cp:lastModifiedBy>Darth Bane</cp:lastModifiedBy>
  <cp:revision>30</cp:revision>
  <dcterms:created xsi:type="dcterms:W3CDTF">2013-04-04T18:08:31Z</dcterms:created>
  <dcterms:modified xsi:type="dcterms:W3CDTF">2013-04-11T21:06:42Z</dcterms:modified>
</cp:coreProperties>
</file>